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37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media/image53.jpeg" ContentType="image/jpeg"/>
  <Override PartName="/ppt/media/image1.jpeg" ContentType="image/jpeg"/>
  <Override PartName="/ppt/media/image9.jpeg" ContentType="image/jpeg"/>
  <Override PartName="/ppt/media/image54.jpeg" ContentType="image/jpeg"/>
  <Override PartName="/ppt/media/image2.jpeg" ContentType="image/jpeg"/>
  <Override PartName="/ppt/media/image55.jpeg" ContentType="image/jpeg"/>
  <Override PartName="/ppt/media/image3.jpeg" ContentType="image/jpeg"/>
  <Override PartName="/ppt/media/image56.jpeg" ContentType="image/jpeg"/>
  <Override PartName="/ppt/media/image4.jpeg" ContentType="image/jpeg"/>
  <Override PartName="/ppt/media/image5.jpeg" ContentType="image/jpeg"/>
  <Override PartName="/ppt/media/image57.jpeg" ContentType="image/jpeg"/>
  <Override PartName="/ppt/media/image6.jpeg" ContentType="image/jpeg"/>
  <Override PartName="/ppt/media/image58.jpeg" ContentType="image/jpeg"/>
  <Override PartName="/ppt/media/image7.jpeg" ContentType="image/jpeg"/>
  <Override PartName="/ppt/media/image59.jpeg" ContentType="image/jpeg"/>
  <Override PartName="/ppt/media/image8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image28.jpeg" ContentType="image/jpeg"/>
  <Override PartName="/ppt/media/image29.jpeg" ContentType="image/jpeg"/>
  <Override PartName="/ppt/media/image30.jpeg" ContentType="image/jpeg"/>
  <Override PartName="/ppt/media/image31.jpeg" ContentType="image/jpeg"/>
  <Override PartName="/ppt/media/image32.jpeg" ContentType="image/jpeg"/>
  <Override PartName="/ppt/media/image33.jpeg" ContentType="image/jpeg"/>
  <Override PartName="/ppt/media/image34.jpeg" ContentType="image/jpeg"/>
  <Override PartName="/ppt/media/image35.jpeg" ContentType="image/jpeg"/>
  <Override PartName="/ppt/media/image36.jpeg" ContentType="image/jpeg"/>
  <Override PartName="/ppt/media/image37.jpeg" ContentType="image/jpeg"/>
  <Override PartName="/ppt/media/image38.jpeg" ContentType="image/jpeg"/>
  <Override PartName="/ppt/media/image39.jpeg" ContentType="image/jpeg"/>
  <Override PartName="/ppt/media/image40.jpeg" ContentType="image/jpeg"/>
  <Override PartName="/ppt/media/image41.jpeg" ContentType="image/jpeg"/>
  <Override PartName="/ppt/media/image42.jpeg" ContentType="image/jpeg"/>
  <Override PartName="/ppt/media/image43.jpeg" ContentType="image/jpeg"/>
  <Override PartName="/ppt/media/image44.jpeg" ContentType="image/jpeg"/>
  <Override PartName="/ppt/media/image45.jpeg" ContentType="image/jpeg"/>
  <Override PartName="/ppt/media/image46.jpeg" ContentType="image/jpeg"/>
  <Override PartName="/ppt/media/image47.jpeg" ContentType="image/jpeg"/>
  <Override PartName="/ppt/media/image48.jpeg" ContentType="image/jpeg"/>
  <Override PartName="/ppt/media/image49.jpeg" ContentType="image/jpeg"/>
  <Override PartName="/ppt/media/image50.jpeg" ContentType="image/jpeg"/>
  <Override PartName="/ppt/media/image51.jpeg" ContentType="image/jpeg"/>
  <Override PartName="/ppt/media/image52.jpeg" ContentType="image/jpeg"/>
  <Override PartName="/ppt/media/image60.jpeg" ContentType="image/jpeg"/>
  <Override PartName="/ppt/media/image61.jpeg" ContentType="image/jpeg"/>
  <Override PartName="/ppt/media/image62.jpeg" ContentType="image/jpeg"/>
  <Override PartName="/ppt/media/image63.jpeg" ContentType="image/jpeg"/>
  <Override PartName="/ppt/media/image64.jpeg" ContentType="image/jpeg"/>
  <Override PartName="/ppt/media/image65.jpeg" ContentType="image/jpeg"/>
  <Override PartName="/ppt/media/image66.jpeg" ContentType="image/jpeg"/>
  <Override PartName="/ppt/media/image67.jpeg" ContentType="image/jpeg"/>
  <Override PartName="/ppt/media/image68.jpeg" ContentType="image/jpeg"/>
  <Override PartName="/ppt/media/image69.jpeg" ContentType="image/jpeg"/>
  <Override PartName="/ppt/media/image70.jpeg" ContentType="image/jpeg"/>
  <Override PartName="/ppt/media/image71.jpeg" ContentType="image/jpeg"/>
  <Override PartName="/ppt/media/image72.jpeg" ContentType="image/jpeg"/>
  <Override PartName="/ppt/media/image73.jpeg" ContentType="image/jpeg"/>
  <Override PartName="/ppt/media/image74.jpeg" ContentType="image/jpeg"/>
  <Override PartName="/ppt/media/image75.jpeg" ContentType="image/jpeg"/>
  <Override PartName="/ppt/media/image76.jpeg" ContentType="image/jpeg"/>
  <Override PartName="/ppt/media/image77.jpeg" ContentType="image/jpeg"/>
  <Override PartName="/ppt/media/image78.jpeg" ContentType="image/jpeg"/>
  <Override PartName="/ppt/media/image79.jpeg" ContentType="image/jpeg"/>
  <Override PartName="/ppt/media/image80.jpeg" ContentType="image/jpeg"/>
  <Override PartName="/ppt/media/image81.jpeg" ContentType="image/jpeg"/>
  <Override PartName="/ppt/media/image82.jpeg" ContentType="image/jpeg"/>
  <Override PartName="/ppt/media/image83.jpeg" ContentType="image/jpeg"/>
  <Override PartName="/ppt/media/image84.jpeg" ContentType="image/jpeg"/>
  <Override PartName="/ppt/media/image85.jpeg" ContentType="image/jpeg"/>
  <Override PartName="/ppt/media/image86.jpeg" ContentType="image/jpeg"/>
  <Override PartName="/ppt/media/image87.jpeg" ContentType="image/jpeg"/>
  <Override PartName="/ppt/media/image88.jpeg" ContentType="image/jpeg"/>
  <Override PartName="/ppt/media/image89.jpeg" ContentType="image/jpeg"/>
  <Override PartName="/ppt/media/image90.jpeg" ContentType="image/jpeg"/>
  <Override PartName="/ppt/media/image91.jpeg" ContentType="image/jpeg"/>
  <Override PartName="/ppt/media/image92.jpeg" ContentType="image/jpeg"/>
  <Override PartName="/ppt/media/image93.jpeg" ContentType="image/jpeg"/>
  <Override PartName="/ppt/media/image94.jpeg" ContentType="image/jpeg"/>
  <Override PartName="/ppt/media/image95.jpeg" ContentType="image/jpeg"/>
  <Override PartName="/ppt/media/image96.jpeg" ContentType="image/jpeg"/>
  <Override PartName="/ppt/media/image97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27817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641040" y="2160000"/>
            <a:ext cx="27817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562440" y="2160000"/>
            <a:ext cx="27817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720000" y="4450320"/>
            <a:ext cx="27817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641040" y="4450320"/>
            <a:ext cx="27817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562440" y="4450320"/>
            <a:ext cx="27817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5640" cy="5853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27817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641040" y="2160000"/>
            <a:ext cx="27817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562440" y="2160000"/>
            <a:ext cx="27817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720000" y="4450320"/>
            <a:ext cx="27817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641040" y="4450320"/>
            <a:ext cx="27817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562440" y="4450320"/>
            <a:ext cx="278172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720000" y="300960"/>
            <a:ext cx="8855640" cy="5853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4384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4384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47280" y="445032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47280" y="2160000"/>
            <a:ext cx="421596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720000" y="4450320"/>
            <a:ext cx="8640000" cy="2091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92000" y="4104000"/>
            <a:ext cx="8568000" cy="1440000"/>
          </a:xfrm>
          <a:prstGeom prst="rect">
            <a:avLst/>
          </a:prstGeom>
        </p:spPr>
        <p:txBody>
          <a:bodyPr lIns="0" rIns="0" tIns="0" bIns="0" anchor="ctr">
            <a:normAutofit fontScale="80000"/>
          </a:bodyPr>
          <a:p>
            <a:r>
              <a:rPr b="1" lang="en-US" sz="4800" spc="-1" strike="noStrike">
                <a:solidFill>
                  <a:srgbClr val="333333"/>
                </a:solidFill>
                <a:latin typeface="Noto Sans Regular"/>
              </a:rPr>
              <a:t>Click to edit the title text format</a:t>
            </a:r>
            <a:endParaRPr b="1" lang="en-US" sz="4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792000" y="5904000"/>
            <a:ext cx="8568000" cy="982440"/>
          </a:xfrm>
          <a:prstGeom prst="rect">
            <a:avLst/>
          </a:prstGeom>
        </p:spPr>
        <p:txBody>
          <a:bodyPr lIns="0" rIns="0" tIns="0" bIns="0">
            <a:normAutofit fontScale="13000"/>
          </a:bodyPr>
          <a:p>
            <a:pPr marL="432000" indent="-324000">
              <a:spcAft>
                <a:spcPts val="1879"/>
              </a:spcAft>
              <a:buClr>
                <a:srgbClr val="333333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33333"/>
                </a:solidFill>
                <a:latin typeface="Noto Sans Bold"/>
              </a:rPr>
              <a:t>Click to edit the outline text format</a:t>
            </a:r>
            <a:endParaRPr b="0" lang="en-US" sz="2400" spc="-1" strike="noStrike">
              <a:solidFill>
                <a:srgbClr val="333333"/>
              </a:solidFill>
              <a:latin typeface="Noto Sans Bold"/>
            </a:endParaRPr>
          </a:p>
          <a:p>
            <a:pPr lvl="1" marL="864000" indent="-324000">
              <a:spcAft>
                <a:spcPts val="1497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333333"/>
                </a:solidFill>
                <a:latin typeface="Noto Sans Bold"/>
              </a:rPr>
              <a:t>Second Outline Level</a:t>
            </a:r>
            <a:endParaRPr b="0" lang="en-US" sz="2400" spc="-1" strike="noStrike">
              <a:solidFill>
                <a:srgbClr val="333333"/>
              </a:solidFill>
              <a:latin typeface="Noto Sans Bold"/>
            </a:endParaRPr>
          </a:p>
          <a:p>
            <a:pPr lvl="2" marL="1296000" indent="-288000">
              <a:spcAft>
                <a:spcPts val="1120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33333"/>
                </a:solidFill>
                <a:latin typeface="Noto Sans Bold"/>
              </a:rPr>
              <a:t>Third Outline Level</a:t>
            </a:r>
            <a:endParaRPr b="0" lang="en-US" sz="2400" spc="-1" strike="noStrike">
              <a:solidFill>
                <a:srgbClr val="333333"/>
              </a:solidFill>
              <a:latin typeface="Noto Sans Bold"/>
            </a:endParaRPr>
          </a:p>
          <a:p>
            <a:pPr lvl="3" marL="1728000" indent="-216000">
              <a:spcAft>
                <a:spcPts val="743"/>
              </a:spcAft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333333"/>
                </a:solidFill>
                <a:latin typeface="Noto Sans Bold"/>
              </a:rPr>
              <a:t>Fourth Outline Level</a:t>
            </a:r>
            <a:endParaRPr b="0" lang="en-US" sz="2400" spc="-1" strike="noStrike">
              <a:solidFill>
                <a:srgbClr val="333333"/>
              </a:solidFill>
              <a:latin typeface="Noto Sans Bold"/>
            </a:endParaRPr>
          </a:p>
          <a:p>
            <a:pPr lvl="4" marL="2160000" indent="-216000">
              <a:spcAft>
                <a:spcPts val="366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33333"/>
                </a:solidFill>
                <a:latin typeface="Noto Sans Bold"/>
              </a:rPr>
              <a:t>Fifth Outline Level</a:t>
            </a:r>
            <a:endParaRPr b="0" lang="en-US" sz="2400" spc="-1" strike="noStrike">
              <a:solidFill>
                <a:srgbClr val="333333"/>
              </a:solidFill>
              <a:latin typeface="Noto Sans Bold"/>
            </a:endParaRPr>
          </a:p>
          <a:p>
            <a:pPr lvl="5" marL="2592000" indent="-216000">
              <a:spcAft>
                <a:spcPts val="366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33333"/>
                </a:solidFill>
                <a:latin typeface="Noto Sans Bold"/>
              </a:rPr>
              <a:t>Sixth Outline Level</a:t>
            </a:r>
            <a:endParaRPr b="0" lang="en-US" sz="2400" spc="-1" strike="noStrike">
              <a:solidFill>
                <a:srgbClr val="333333"/>
              </a:solidFill>
              <a:latin typeface="Noto Sans Bold"/>
            </a:endParaRPr>
          </a:p>
          <a:p>
            <a:pPr lvl="6" marL="3024000" indent="-216000">
              <a:spcAft>
                <a:spcPts val="366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333333"/>
                </a:solidFill>
                <a:latin typeface="Noto Sans Bold"/>
              </a:rPr>
              <a:t>Seventh Outline Level</a:t>
            </a:r>
            <a:endParaRPr b="0" lang="en-US" sz="2400" spc="-1" strike="noStrike">
              <a:solidFill>
                <a:srgbClr val="333333"/>
              </a:solidFill>
              <a:latin typeface="Noto Sans Bold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822960" y="6886440"/>
            <a:ext cx="630936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Noto Sans Regular"/>
              </a:rPr>
              <a:t>&lt;footer&gt;</a:t>
            </a:r>
            <a:endParaRPr b="0" lang="en-US" sz="1400" spc="-1" strike="noStrike">
              <a:latin typeface="Noto Sans Regular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7227360" y="688644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470462FD-19FD-40C3-98EE-9C8812850A3A}" type="slidenum">
              <a:rPr b="0" lang="en-US" sz="1400" spc="-1" strike="noStrike">
                <a:latin typeface="Noto Sans Regular"/>
              </a:rPr>
              <a:t>&lt;number&gt;</a:t>
            </a:fld>
            <a:r>
              <a:rPr b="0" lang="en-US" sz="1400" spc="-1" strike="noStrike">
                <a:latin typeface="Noto Sans Regular"/>
              </a:rPr>
              <a:t> / </a:t>
            </a:r>
            <a:fld id="{BA6CFFC9-6FC4-4FBB-A116-F96147EBD03B}" type="slidecount">
              <a:rPr b="0" lang="en-US" sz="1400" spc="-1" strike="noStrike">
                <a:latin typeface="Noto Sans Regular"/>
              </a:rPr>
              <a:t>&lt;count&gt;</a:t>
            </a:fld>
            <a:endParaRPr b="0" lang="en-US" sz="1400" spc="-1" strike="noStrike">
              <a:latin typeface="Noto Sans Regular"/>
            </a:endParaRPr>
          </a:p>
        </p:txBody>
      </p:sp>
      <p:sp>
        <p:nvSpPr>
          <p:cNvPr id="4" name="CustomShape 5"/>
          <p:cNvSpPr/>
          <p:nvPr/>
        </p:nvSpPr>
        <p:spPr>
          <a:xfrm>
            <a:off x="0" y="4320000"/>
            <a:ext cx="504000" cy="108000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720000" y="300960"/>
            <a:ext cx="8855640" cy="1262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Click to edit the title text format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20000" y="2160000"/>
            <a:ext cx="8640000" cy="4384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Click to edit the outline text format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lvl="1" marL="864000" indent="-324000">
              <a:spcAft>
                <a:spcPts val="1134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333333"/>
                </a:solidFill>
                <a:latin typeface="Noto Sans Regular"/>
              </a:rPr>
              <a:t>Second Outline Level</a:t>
            </a:r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  <a:p>
            <a:pPr lvl="2" marL="1296000" indent="-288000">
              <a:spcAft>
                <a:spcPts val="845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 Regular"/>
              </a:rPr>
              <a:t>Third Outline Level</a:t>
            </a:r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  <a:p>
            <a:pPr lvl="3" marL="1728000" indent="-216000">
              <a:spcAft>
                <a:spcPts val="567"/>
              </a:spcAft>
              <a:buClr>
                <a:srgbClr val="ef2929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333333"/>
                </a:solidFill>
                <a:latin typeface="Noto Sans Regular"/>
              </a:rPr>
              <a:t>Fourth Outline Level</a:t>
            </a:r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  <a:p>
            <a:pPr lvl="4" marL="2160000" indent="-216000">
              <a:spcAft>
                <a:spcPts val="283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 Regular"/>
              </a:rPr>
              <a:t>Fifth Outline Level</a:t>
            </a:r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  <a:p>
            <a:pPr lvl="5" marL="2592000" indent="-216000">
              <a:spcAft>
                <a:spcPts val="283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 Regular"/>
              </a:rPr>
              <a:t>Sixth Outline Level</a:t>
            </a:r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  <a:p>
            <a:pPr lvl="6" marL="3024000" indent="-216000">
              <a:spcAft>
                <a:spcPts val="283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333333"/>
                </a:solidFill>
                <a:latin typeface="Noto Sans Regular"/>
              </a:rPr>
              <a:t>Seventh Outline Level</a:t>
            </a:r>
            <a:endParaRPr b="0" lang="en-US" sz="2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ftr"/>
          </p:nvPr>
        </p:nvSpPr>
        <p:spPr>
          <a:xfrm>
            <a:off x="731520" y="6886800"/>
            <a:ext cx="640080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Noto Sans Regular"/>
              </a:rPr>
              <a:t> </a:t>
            </a:r>
            <a:endParaRPr b="0" lang="en-US" sz="1400" spc="-1" strike="noStrike">
              <a:latin typeface="Noto Sans Regular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sldNum"/>
          </p:nvPr>
        </p:nvSpPr>
        <p:spPr>
          <a:xfrm>
            <a:off x="7227360" y="6886800"/>
            <a:ext cx="2348280" cy="521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3B8CC6C8-5363-4E3C-A113-2CDF7FC246F5}" type="slidenum">
              <a:rPr b="0" lang="en-US" sz="1400" spc="-1" strike="noStrike">
                <a:latin typeface="Noto Sans Regular"/>
              </a:rPr>
              <a:t>1</a:t>
            </a:fld>
            <a:r>
              <a:rPr b="0" lang="en-US" sz="1400" spc="-1" strike="noStrike">
                <a:latin typeface="Noto Sans Regular"/>
              </a:rPr>
              <a:t> / </a:t>
            </a:r>
            <a:fld id="{18B7B209-EECA-4D48-9E53-6256C3179D5A}" type="slidecount">
              <a:rPr b="0" lang="en-US" sz="1400" spc="-1" strike="noStrike">
                <a:latin typeface="Noto Sans Regular"/>
              </a:rPr>
              <a:t>38</a:t>
            </a:fld>
            <a:endParaRPr b="0" lang="en-US" sz="1400" spc="-1" strike="noStrike">
              <a:latin typeface="Noto Sans Regular"/>
            </a:endParaRPr>
          </a:p>
        </p:txBody>
      </p:sp>
      <p:sp>
        <p:nvSpPr>
          <p:cNvPr id="45" name="CustomShape 5"/>
          <p:cNvSpPr/>
          <p:nvPr/>
        </p:nvSpPr>
        <p:spPr>
          <a:xfrm>
            <a:off x="0" y="288000"/>
            <a:ext cx="504000" cy="1080000"/>
          </a:xfrm>
          <a:prstGeom prst="rect">
            <a:avLst/>
          </a:prstGeom>
          <a:solidFill>
            <a:srgbClr val="ef292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9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jpeg"/><Relationship Id="rId3" Type="http://schemas.openxmlformats.org/officeDocument/2006/relationships/image" Target="../media/image36.jpeg"/><Relationship Id="rId4" Type="http://schemas.openxmlformats.org/officeDocument/2006/relationships/image" Target="../media/image37.jpeg"/><Relationship Id="rId5" Type="http://schemas.openxmlformats.org/officeDocument/2006/relationships/image" Target="../media/image38.jpeg"/><Relationship Id="rId6" Type="http://schemas.openxmlformats.org/officeDocument/2006/relationships/image" Target="../media/image39.jpeg"/><Relationship Id="rId7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image" Target="../media/image41.jpeg"/><Relationship Id="rId3" Type="http://schemas.openxmlformats.org/officeDocument/2006/relationships/image" Target="../media/image42.jpeg"/><Relationship Id="rId4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image" Target="../media/image44.jpeg"/><Relationship Id="rId3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image" Target="../media/image46.jpeg"/><Relationship Id="rId3" Type="http://schemas.openxmlformats.org/officeDocument/2006/relationships/image" Target="../media/image47.jpeg"/><Relationship Id="rId4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image" Target="../media/image49.jpeg"/><Relationship Id="rId3" Type="http://schemas.openxmlformats.org/officeDocument/2006/relationships/image" Target="../media/image50.jpeg"/><Relationship Id="rId4" Type="http://schemas.openxmlformats.org/officeDocument/2006/relationships/image" Target="../media/image51.jpeg"/><Relationship Id="rId5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image" Target="../media/image53.jpeg"/><Relationship Id="rId3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4.jpeg"/><Relationship Id="rId2" Type="http://schemas.openxmlformats.org/officeDocument/2006/relationships/image" Target="../media/image55.jpeg"/><Relationship Id="rId3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6.jpeg"/><Relationship Id="rId2" Type="http://schemas.openxmlformats.org/officeDocument/2006/relationships/image" Target="../media/image57.jpeg"/><Relationship Id="rId3" Type="http://schemas.openxmlformats.org/officeDocument/2006/relationships/image" Target="../media/image58.jpeg"/><Relationship Id="rId4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image" Target="../media/image60.jpeg"/><Relationship Id="rId3" Type="http://schemas.openxmlformats.org/officeDocument/2006/relationships/image" Target="../media/image61.jpeg"/><Relationship Id="rId4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jpeg"/><Relationship Id="rId3" Type="http://schemas.openxmlformats.org/officeDocument/2006/relationships/image" Target="../media/image11.jpeg"/><Relationship Id="rId4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2.jpeg"/><Relationship Id="rId2" Type="http://schemas.openxmlformats.org/officeDocument/2006/relationships/image" Target="../media/image63.jpeg"/><Relationship Id="rId3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4.jpeg"/><Relationship Id="rId2" Type="http://schemas.openxmlformats.org/officeDocument/2006/relationships/image" Target="../media/image65.jpeg"/><Relationship Id="rId3" Type="http://schemas.openxmlformats.org/officeDocument/2006/relationships/image" Target="../media/image66.jpeg"/><Relationship Id="rId4" Type="http://schemas.openxmlformats.org/officeDocument/2006/relationships/image" Target="../media/image67.jpeg"/><Relationship Id="rId5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8.jpeg"/><Relationship Id="rId2" Type="http://schemas.openxmlformats.org/officeDocument/2006/relationships/image" Target="../media/image69.jpeg"/><Relationship Id="rId3" Type="http://schemas.openxmlformats.org/officeDocument/2006/relationships/image" Target="../media/image70.jpeg"/><Relationship Id="rId4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71.jpeg"/><Relationship Id="rId2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72.jpeg"/><Relationship Id="rId2" Type="http://schemas.openxmlformats.org/officeDocument/2006/relationships/image" Target="../media/image73.jpeg"/><Relationship Id="rId3" Type="http://schemas.openxmlformats.org/officeDocument/2006/relationships/image" Target="../media/image74.jpeg"/><Relationship Id="rId4" Type="http://schemas.openxmlformats.org/officeDocument/2006/relationships/image" Target="../media/image75.jpeg"/><Relationship Id="rId5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76.jpeg"/><Relationship Id="rId2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77.jpeg"/><Relationship Id="rId2" Type="http://schemas.openxmlformats.org/officeDocument/2006/relationships/image" Target="../media/image78.jpeg"/><Relationship Id="rId3" Type="http://schemas.openxmlformats.org/officeDocument/2006/relationships/slideLayout" Target="../slideLayouts/slideLayout1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79.jpeg"/><Relationship Id="rId2" Type="http://schemas.openxmlformats.org/officeDocument/2006/relationships/image" Target="../media/image80.jpeg"/><Relationship Id="rId3" Type="http://schemas.openxmlformats.org/officeDocument/2006/relationships/slideLayout" Target="../slideLayouts/slideLayout1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81.jpeg"/><Relationship Id="rId2" Type="http://schemas.openxmlformats.org/officeDocument/2006/relationships/slideLayout" Target="../slideLayouts/slideLayout1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82.jpeg"/><Relationship Id="rId2" Type="http://schemas.openxmlformats.org/officeDocument/2006/relationships/image" Target="../media/image83.jpeg"/><Relationship Id="rId3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image" Target="../media/image14.jpeg"/><Relationship Id="rId4" Type="http://schemas.openxmlformats.org/officeDocument/2006/relationships/slideLayout" Target="../slideLayouts/slideLayout1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84.jpeg"/><Relationship Id="rId2" Type="http://schemas.openxmlformats.org/officeDocument/2006/relationships/image" Target="../media/image85.jpeg"/><Relationship Id="rId3" Type="http://schemas.openxmlformats.org/officeDocument/2006/relationships/slideLayout" Target="../slideLayouts/slideLayout1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86.jpeg"/><Relationship Id="rId2" Type="http://schemas.openxmlformats.org/officeDocument/2006/relationships/slideLayout" Target="../slideLayouts/slideLayout1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87.jpeg"/><Relationship Id="rId2" Type="http://schemas.openxmlformats.org/officeDocument/2006/relationships/image" Target="../media/image88.jpeg"/><Relationship Id="rId3" Type="http://schemas.openxmlformats.org/officeDocument/2006/relationships/image" Target="../media/image89.jpeg"/><Relationship Id="rId4" Type="http://schemas.openxmlformats.org/officeDocument/2006/relationships/slideLayout" Target="../slideLayouts/slideLayout1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90.jpeg"/><Relationship Id="rId2" Type="http://schemas.openxmlformats.org/officeDocument/2006/relationships/image" Target="../media/image91.jpeg"/><Relationship Id="rId3" Type="http://schemas.openxmlformats.org/officeDocument/2006/relationships/slideLayout" Target="../slideLayouts/slideLayout1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92.jpeg"/><Relationship Id="rId2" Type="http://schemas.openxmlformats.org/officeDocument/2006/relationships/image" Target="../media/image93.jpeg"/><Relationship Id="rId3" Type="http://schemas.openxmlformats.org/officeDocument/2006/relationships/image" Target="../media/image94.jpeg"/><Relationship Id="rId4" Type="http://schemas.openxmlformats.org/officeDocument/2006/relationships/image" Target="../media/image95.jpeg"/><Relationship Id="rId5" Type="http://schemas.openxmlformats.org/officeDocument/2006/relationships/slideLayout" Target="../slideLayouts/slideLayout1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96.jpeg"/><Relationship Id="rId2" Type="http://schemas.openxmlformats.org/officeDocument/2006/relationships/slideLayout" Target="../slideLayouts/slideLayout1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jpeg"/><Relationship Id="rId3" Type="http://schemas.openxmlformats.org/officeDocument/2006/relationships/image" Target="../media/image19.jpeg"/><Relationship Id="rId4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jpeg"/><Relationship Id="rId3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jpeg"/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5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jpeg"/><Relationship Id="rId3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jpeg"/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5" Type="http://schemas.openxmlformats.org/officeDocument/2006/relationships/image" Target="../media/image32.jpeg"/><Relationship Id="rId6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792000" y="3993480"/>
            <a:ext cx="8568000" cy="1661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r>
              <a:rPr b="1" lang="en-US" sz="4800" spc="-1" strike="noStrike">
                <a:solidFill>
                  <a:srgbClr val="333333"/>
                </a:solidFill>
                <a:latin typeface="Noto Sans Regular"/>
              </a:rPr>
              <a:t>Networks of Philly</a:t>
            </a:r>
            <a:endParaRPr b="1" lang="en-US" sz="48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548640" y="4833720"/>
            <a:ext cx="9144000" cy="1107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200" spc="-1" strike="noStrike">
                <a:latin typeface="Noto Sans Regular"/>
              </a:rPr>
              <a:t>Philadelphia’s Hidden Network Infrastructure</a:t>
            </a:r>
            <a:endParaRPr b="0" lang="en-US" sz="3200" spc="-1" strike="noStrike">
              <a:latin typeface="Noto Sans Regular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6766560" y="-195480"/>
            <a:ext cx="3413520" cy="3395880"/>
          </a:xfrm>
          <a:prstGeom prst="rect">
            <a:avLst/>
          </a:prstGeom>
          <a:ln>
            <a:noFill/>
          </a:ln>
        </p:spPr>
      </p:pic>
      <p:pic>
        <p:nvPicPr>
          <p:cNvPr id="85" name="" descr=""/>
          <p:cNvPicPr/>
          <p:nvPr/>
        </p:nvPicPr>
        <p:blipFill>
          <a:blip r:embed="rId2"/>
          <a:stretch/>
        </p:blipFill>
        <p:spPr>
          <a:xfrm>
            <a:off x="4028760" y="-968400"/>
            <a:ext cx="2920680" cy="3894480"/>
          </a:xfrm>
          <a:prstGeom prst="rect">
            <a:avLst/>
          </a:prstGeom>
          <a:ln>
            <a:noFill/>
          </a:ln>
        </p:spPr>
      </p:pic>
      <p:pic>
        <p:nvPicPr>
          <p:cNvPr id="86" name="" descr=""/>
          <p:cNvPicPr/>
          <p:nvPr/>
        </p:nvPicPr>
        <p:blipFill>
          <a:blip r:embed="rId3"/>
          <a:stretch/>
        </p:blipFill>
        <p:spPr>
          <a:xfrm>
            <a:off x="-645120" y="-457200"/>
            <a:ext cx="3022560" cy="4535640"/>
          </a:xfrm>
          <a:prstGeom prst="rect">
            <a:avLst/>
          </a:prstGeom>
          <a:ln>
            <a:noFill/>
          </a:ln>
        </p:spPr>
      </p:pic>
      <p:pic>
        <p:nvPicPr>
          <p:cNvPr id="87" name="" descr=""/>
          <p:cNvPicPr/>
          <p:nvPr/>
        </p:nvPicPr>
        <p:blipFill>
          <a:blip r:embed="rId4"/>
          <a:stretch/>
        </p:blipFill>
        <p:spPr>
          <a:xfrm>
            <a:off x="2128320" y="-1187280"/>
            <a:ext cx="2261160" cy="4021920"/>
          </a:xfrm>
          <a:prstGeom prst="rect">
            <a:avLst/>
          </a:prstGeom>
          <a:ln>
            <a:noFill/>
          </a:ln>
        </p:spPr>
      </p:pic>
      <p:pic>
        <p:nvPicPr>
          <p:cNvPr id="88" name="" descr=""/>
          <p:cNvPicPr/>
          <p:nvPr/>
        </p:nvPicPr>
        <p:blipFill>
          <a:blip r:embed="rId5"/>
          <a:stretch/>
        </p:blipFill>
        <p:spPr>
          <a:xfrm>
            <a:off x="2359440" y="1371600"/>
            <a:ext cx="2030040" cy="270684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6"/>
          <a:stretch/>
        </p:blipFill>
        <p:spPr>
          <a:xfrm>
            <a:off x="5918760" y="1554480"/>
            <a:ext cx="1893240" cy="2523960"/>
          </a:xfrm>
          <a:prstGeom prst="rect">
            <a:avLst/>
          </a:prstGeom>
          <a:ln>
            <a:noFill/>
          </a:ln>
        </p:spPr>
      </p:pic>
      <p:pic>
        <p:nvPicPr>
          <p:cNvPr id="90" name="" descr=""/>
          <p:cNvPicPr/>
          <p:nvPr/>
        </p:nvPicPr>
        <p:blipFill>
          <a:blip r:embed="rId7"/>
          <a:stretch/>
        </p:blipFill>
        <p:spPr>
          <a:xfrm>
            <a:off x="7812000" y="2377440"/>
            <a:ext cx="2268000" cy="1701000"/>
          </a:xfrm>
          <a:prstGeom prst="rect">
            <a:avLst/>
          </a:prstGeom>
          <a:ln>
            <a:noFill/>
          </a:ln>
        </p:spPr>
      </p:pic>
      <p:pic>
        <p:nvPicPr>
          <p:cNvPr id="91" name="" descr=""/>
          <p:cNvPicPr/>
          <p:nvPr/>
        </p:nvPicPr>
        <p:blipFill>
          <a:blip r:embed="rId8"/>
          <a:stretch/>
        </p:blipFill>
        <p:spPr>
          <a:xfrm>
            <a:off x="4002480" y="2337840"/>
            <a:ext cx="2124000" cy="1740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Keystone Telephone Company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720000" y="1584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Founded 1900 as a direct competitor to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Bell Telephone Company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, bought by Bell in 1945.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First telephone company in the world to have completely buried wires.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Catered to businesses.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Used for city communications.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5486400" y="3265920"/>
            <a:ext cx="3657600" cy="3226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Electrical Bureau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720000" y="1584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City department from 1856 – 1951.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Maintained communications systems (call boxes) for police and fire.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Now Communications group within the Department of Public Property.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-182880" y="4663440"/>
            <a:ext cx="2749680" cy="2062440"/>
          </a:xfrm>
          <a:prstGeom prst="rect">
            <a:avLst/>
          </a:prstGeom>
          <a:ln>
            <a:noFill/>
          </a:ln>
        </p:spPr>
      </p:pic>
      <p:pic>
        <p:nvPicPr>
          <p:cNvPr id="135" name="" descr=""/>
          <p:cNvPicPr/>
          <p:nvPr/>
        </p:nvPicPr>
        <p:blipFill>
          <a:blip r:embed="rId2"/>
          <a:stretch/>
        </p:blipFill>
        <p:spPr>
          <a:xfrm>
            <a:off x="2194560" y="4640760"/>
            <a:ext cx="2779920" cy="2085120"/>
          </a:xfrm>
          <a:prstGeom prst="rect">
            <a:avLst/>
          </a:prstGeom>
          <a:ln>
            <a:noFill/>
          </a:ln>
        </p:spPr>
      </p:pic>
      <p:pic>
        <p:nvPicPr>
          <p:cNvPr id="136" name="" descr=""/>
          <p:cNvPicPr/>
          <p:nvPr/>
        </p:nvPicPr>
        <p:blipFill>
          <a:blip r:embed="rId3"/>
          <a:stretch/>
        </p:blipFill>
        <p:spPr>
          <a:xfrm>
            <a:off x="4693680" y="4622760"/>
            <a:ext cx="2804400" cy="2103120"/>
          </a:xfrm>
          <a:prstGeom prst="rect">
            <a:avLst/>
          </a:prstGeom>
          <a:ln>
            <a:noFill/>
          </a:ln>
        </p:spPr>
      </p:pic>
      <p:pic>
        <p:nvPicPr>
          <p:cNvPr id="137" name="" descr=""/>
          <p:cNvPicPr/>
          <p:nvPr/>
        </p:nvPicPr>
        <p:blipFill>
          <a:blip r:embed="rId4"/>
          <a:stretch/>
        </p:blipFill>
        <p:spPr>
          <a:xfrm>
            <a:off x="7315200" y="4600080"/>
            <a:ext cx="2834640" cy="2125800"/>
          </a:xfrm>
          <a:prstGeom prst="rect">
            <a:avLst/>
          </a:prstGeom>
          <a:ln>
            <a:noFill/>
          </a:ln>
        </p:spPr>
      </p:pic>
      <p:pic>
        <p:nvPicPr>
          <p:cNvPr id="138" name="" descr=""/>
          <p:cNvPicPr/>
          <p:nvPr/>
        </p:nvPicPr>
        <p:blipFill>
          <a:blip r:embed="rId5"/>
          <a:stretch/>
        </p:blipFill>
        <p:spPr>
          <a:xfrm>
            <a:off x="3840480" y="3483360"/>
            <a:ext cx="1807200" cy="1911600"/>
          </a:xfrm>
          <a:prstGeom prst="rect">
            <a:avLst/>
          </a:prstGeom>
          <a:ln>
            <a:noFill/>
          </a:ln>
        </p:spPr>
      </p:pic>
      <p:pic>
        <p:nvPicPr>
          <p:cNvPr id="139" name="" descr=""/>
          <p:cNvPicPr/>
          <p:nvPr/>
        </p:nvPicPr>
        <p:blipFill>
          <a:blip r:embed="rId6"/>
          <a:srcRect l="0" t="0" r="16" b="14602"/>
          <a:stretch/>
        </p:blipFill>
        <p:spPr>
          <a:xfrm>
            <a:off x="6492240" y="3474720"/>
            <a:ext cx="1715040" cy="1835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Western Union Telegraph Co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720000" y="1584000"/>
            <a:ext cx="915552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Began operation in 1851.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Telegraphy was spun off to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Western Union International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in 1963.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Sold telegraphy system to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MCI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in 1983.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797760" y="3268080"/>
            <a:ext cx="4360320" cy="3186000"/>
          </a:xfrm>
          <a:prstGeom prst="rect">
            <a:avLst/>
          </a:prstGeom>
          <a:ln>
            <a:noFill/>
          </a:ln>
        </p:spPr>
      </p:pic>
      <p:pic>
        <p:nvPicPr>
          <p:cNvPr id="143" name="" descr=""/>
          <p:cNvPicPr/>
          <p:nvPr/>
        </p:nvPicPr>
        <p:blipFill>
          <a:blip r:embed="rId2"/>
          <a:stretch/>
        </p:blipFill>
        <p:spPr>
          <a:xfrm>
            <a:off x="5262120" y="3857040"/>
            <a:ext cx="4521960" cy="2543760"/>
          </a:xfrm>
          <a:prstGeom prst="rect">
            <a:avLst/>
          </a:prstGeom>
          <a:ln>
            <a:noFill/>
          </a:ln>
        </p:spPr>
      </p:pic>
      <p:pic>
        <p:nvPicPr>
          <p:cNvPr id="144" name="" descr=""/>
          <p:cNvPicPr/>
          <p:nvPr/>
        </p:nvPicPr>
        <p:blipFill>
          <a:blip r:embed="rId3"/>
          <a:stretch/>
        </p:blipFill>
        <p:spPr>
          <a:xfrm>
            <a:off x="6675120" y="2560320"/>
            <a:ext cx="2649960" cy="1167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Metromedia Fiber Network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46" name="TextShape 2"/>
          <p:cNvSpPr txBox="1"/>
          <p:nvPr/>
        </p:nvSpPr>
        <p:spPr>
          <a:xfrm>
            <a:off x="720000" y="1584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Launched in 1993 as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National Fiber Network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Dark fiber to communications carriers in the U.S. and EU.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Bankrupt by 2002, back in 2003 as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Abovenet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, bought by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Zayo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in 2012.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5577840" y="3474720"/>
            <a:ext cx="3566160" cy="300096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2"/>
          <a:stretch/>
        </p:blipFill>
        <p:spPr>
          <a:xfrm>
            <a:off x="815760" y="4114800"/>
            <a:ext cx="4762080" cy="1542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MCI Metro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50" name="TextShape 2"/>
          <p:cNvSpPr txBox="1"/>
          <p:nvPr/>
        </p:nvSpPr>
        <p:spPr>
          <a:xfrm>
            <a:off x="720000" y="1584000"/>
            <a:ext cx="915552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Division of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MCI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that layed fiber in the ‘90s.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Bought by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WorldCom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in 1998.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MCI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Acquired by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Verizon Communications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in 2006 after bankruptcy.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822960" y="3568680"/>
            <a:ext cx="3291840" cy="2649240"/>
          </a:xfrm>
          <a:prstGeom prst="rect">
            <a:avLst/>
          </a:prstGeom>
          <a:ln>
            <a:noFill/>
          </a:ln>
        </p:spPr>
      </p:pic>
      <p:pic>
        <p:nvPicPr>
          <p:cNvPr id="152" name="" descr=""/>
          <p:cNvPicPr/>
          <p:nvPr/>
        </p:nvPicPr>
        <p:blipFill>
          <a:blip r:embed="rId2"/>
          <a:stretch/>
        </p:blipFill>
        <p:spPr>
          <a:xfrm>
            <a:off x="4633560" y="3566160"/>
            <a:ext cx="4419000" cy="2651760"/>
          </a:xfrm>
          <a:prstGeom prst="rect">
            <a:avLst/>
          </a:prstGeom>
          <a:ln>
            <a:noFill/>
          </a:ln>
        </p:spPr>
      </p:pic>
      <p:pic>
        <p:nvPicPr>
          <p:cNvPr id="153" name="" descr=""/>
          <p:cNvPicPr/>
          <p:nvPr/>
        </p:nvPicPr>
        <p:blipFill>
          <a:blip r:embed="rId3"/>
          <a:stretch/>
        </p:blipFill>
        <p:spPr>
          <a:xfrm>
            <a:off x="7040880" y="1666440"/>
            <a:ext cx="2580480" cy="893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Level 3 Communications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55" name="TextShape 2"/>
          <p:cNvSpPr txBox="1"/>
          <p:nvPr/>
        </p:nvSpPr>
        <p:spPr>
          <a:xfrm>
            <a:off x="720000" y="1584000"/>
            <a:ext cx="88812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Started building nation-wide fiber in 1998.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Received $411 million from the DOD in 2012.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Bought by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CenturyLink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in 2017, now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Lumen Technologies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Tier 1 Network Operator.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>
            <a:off x="5244840" y="3432240"/>
            <a:ext cx="3350520" cy="3060000"/>
          </a:xfrm>
          <a:prstGeom prst="rect">
            <a:avLst/>
          </a:prstGeom>
          <a:ln>
            <a:noFill/>
          </a:ln>
        </p:spPr>
      </p:pic>
      <p:pic>
        <p:nvPicPr>
          <p:cNvPr id="157" name="" descr=""/>
          <p:cNvPicPr/>
          <p:nvPr/>
        </p:nvPicPr>
        <p:blipFill>
          <a:blip r:embed="rId2"/>
          <a:stretch/>
        </p:blipFill>
        <p:spPr>
          <a:xfrm>
            <a:off x="1188720" y="3707640"/>
            <a:ext cx="2804400" cy="772920"/>
          </a:xfrm>
          <a:prstGeom prst="rect">
            <a:avLst/>
          </a:prstGeom>
          <a:ln>
            <a:noFill/>
          </a:ln>
        </p:spPr>
      </p:pic>
      <p:pic>
        <p:nvPicPr>
          <p:cNvPr id="158" name="" descr=""/>
          <p:cNvPicPr/>
          <p:nvPr/>
        </p:nvPicPr>
        <p:blipFill>
          <a:blip r:embed="rId3"/>
          <a:stretch/>
        </p:blipFill>
        <p:spPr>
          <a:xfrm>
            <a:off x="914400" y="4524120"/>
            <a:ext cx="3137040" cy="1053720"/>
          </a:xfrm>
          <a:prstGeom prst="rect">
            <a:avLst/>
          </a:prstGeom>
          <a:ln>
            <a:noFill/>
          </a:ln>
        </p:spPr>
      </p:pic>
      <p:pic>
        <p:nvPicPr>
          <p:cNvPr id="159" name="" descr=""/>
          <p:cNvPicPr/>
          <p:nvPr/>
        </p:nvPicPr>
        <p:blipFill>
          <a:blip r:embed="rId4"/>
          <a:stretch/>
        </p:blipFill>
        <p:spPr>
          <a:xfrm>
            <a:off x="890280" y="5599080"/>
            <a:ext cx="3681720" cy="527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Telephone &amp; Communication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61" name="TextShape 2"/>
          <p:cNvSpPr txBox="1"/>
          <p:nvPr/>
        </p:nvSpPr>
        <p:spPr>
          <a:xfrm>
            <a:off x="720000" y="1728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“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Telephone” is likely a replacement.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“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Communication” is for private cables.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62" name="" descr=""/>
          <p:cNvPicPr/>
          <p:nvPr/>
        </p:nvPicPr>
        <p:blipFill>
          <a:blip r:embed="rId1"/>
          <a:stretch/>
        </p:blipFill>
        <p:spPr>
          <a:xfrm>
            <a:off x="1097280" y="2991960"/>
            <a:ext cx="3371040" cy="3120840"/>
          </a:xfrm>
          <a:prstGeom prst="rect">
            <a:avLst/>
          </a:prstGeom>
          <a:ln>
            <a:noFill/>
          </a:ln>
        </p:spPr>
      </p:pic>
      <p:pic>
        <p:nvPicPr>
          <p:cNvPr id="163" name="" descr=""/>
          <p:cNvPicPr/>
          <p:nvPr/>
        </p:nvPicPr>
        <p:blipFill>
          <a:blip r:embed="rId2"/>
          <a:stretch/>
        </p:blipFill>
        <p:spPr>
          <a:xfrm>
            <a:off x="4663440" y="3017520"/>
            <a:ext cx="4207320" cy="3095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Handholes and Boxes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1"/>
          <a:stretch/>
        </p:blipFill>
        <p:spPr>
          <a:xfrm>
            <a:off x="822960" y="1726200"/>
            <a:ext cx="3657600" cy="4886280"/>
          </a:xfrm>
          <a:prstGeom prst="rect">
            <a:avLst/>
          </a:prstGeom>
          <a:ln>
            <a:noFill/>
          </a:ln>
        </p:spPr>
      </p:pic>
      <p:pic>
        <p:nvPicPr>
          <p:cNvPr id="166" name="" descr=""/>
          <p:cNvPicPr/>
          <p:nvPr/>
        </p:nvPicPr>
        <p:blipFill>
          <a:blip r:embed="rId2"/>
          <a:stretch/>
        </p:blipFill>
        <p:spPr>
          <a:xfrm>
            <a:off x="4867560" y="2468880"/>
            <a:ext cx="4459320" cy="3200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CATV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68" name="TextShape 2"/>
          <p:cNvSpPr txBox="1"/>
          <p:nvPr/>
        </p:nvSpPr>
        <p:spPr>
          <a:xfrm>
            <a:off x="720000" y="1656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Cable TV is a Pennsylvania first.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Provides cable services (coax) to buildings.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Cable television came to Philadelphia in 1983 under 3 franchises: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Comcast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,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Cablevision Systems of Philadelphia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, and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Philadelphia Inner City Cable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(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Wade Cablevision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came in 1987).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69" name="" descr=""/>
          <p:cNvPicPr/>
          <p:nvPr/>
        </p:nvPicPr>
        <p:blipFill>
          <a:blip r:embed="rId1"/>
          <a:stretch/>
        </p:blipFill>
        <p:spPr>
          <a:xfrm>
            <a:off x="302400" y="4342680"/>
            <a:ext cx="3695760" cy="2370240"/>
          </a:xfrm>
          <a:prstGeom prst="rect">
            <a:avLst/>
          </a:prstGeom>
          <a:ln>
            <a:noFill/>
          </a:ln>
        </p:spPr>
      </p:pic>
      <p:pic>
        <p:nvPicPr>
          <p:cNvPr id="170" name="" descr=""/>
          <p:cNvPicPr/>
          <p:nvPr/>
        </p:nvPicPr>
        <p:blipFill>
          <a:blip r:embed="rId2"/>
          <a:stretch/>
        </p:blipFill>
        <p:spPr>
          <a:xfrm>
            <a:off x="4663440" y="4330440"/>
            <a:ext cx="4708800" cy="2344680"/>
          </a:xfrm>
          <a:prstGeom prst="rect">
            <a:avLst/>
          </a:prstGeom>
          <a:ln>
            <a:noFill/>
          </a:ln>
        </p:spPr>
      </p:pic>
      <p:pic>
        <p:nvPicPr>
          <p:cNvPr id="171" name="" descr=""/>
          <p:cNvPicPr/>
          <p:nvPr/>
        </p:nvPicPr>
        <p:blipFill>
          <a:blip r:embed="rId3"/>
          <a:stretch/>
        </p:blipFill>
        <p:spPr>
          <a:xfrm>
            <a:off x="4971960" y="3840480"/>
            <a:ext cx="3440520" cy="429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Traffic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73" name="TextShape 2"/>
          <p:cNvSpPr txBox="1"/>
          <p:nvPr/>
        </p:nvSpPr>
        <p:spPr>
          <a:xfrm>
            <a:off x="720000" y="1584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Seen on the sidewalk corners near crosswalks.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Cabling here connects traffic lights to large metal control boxes nearby.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Adaptive Traffic Control Systems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6264000" y="3017520"/>
            <a:ext cx="3428640" cy="3374640"/>
          </a:xfrm>
          <a:prstGeom prst="rect">
            <a:avLst/>
          </a:prstGeom>
          <a:ln>
            <a:noFill/>
          </a:ln>
        </p:spPr>
      </p:pic>
      <p:pic>
        <p:nvPicPr>
          <p:cNvPr id="175" name="" descr=""/>
          <p:cNvPicPr/>
          <p:nvPr/>
        </p:nvPicPr>
        <p:blipFill>
          <a:blip r:embed="rId2"/>
          <a:stretch/>
        </p:blipFill>
        <p:spPr>
          <a:xfrm>
            <a:off x="457200" y="3749040"/>
            <a:ext cx="3896640" cy="2628000"/>
          </a:xfrm>
          <a:prstGeom prst="rect">
            <a:avLst/>
          </a:prstGeom>
          <a:ln>
            <a:noFill/>
          </a:ln>
        </p:spPr>
      </p:pic>
      <p:pic>
        <p:nvPicPr>
          <p:cNvPr id="176" name="" descr=""/>
          <p:cNvPicPr/>
          <p:nvPr/>
        </p:nvPicPr>
        <p:blipFill>
          <a:blip r:embed="rId3"/>
          <a:stretch/>
        </p:blipFill>
        <p:spPr>
          <a:xfrm>
            <a:off x="4215960" y="3566160"/>
            <a:ext cx="2550600" cy="2643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Who am I?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93" name="TextShape 2"/>
          <p:cNvSpPr txBox="1"/>
          <p:nvPr/>
        </p:nvSpPr>
        <p:spPr>
          <a:xfrm>
            <a:off x="720000" y="1584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Not an expert in anything, but really like networks.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Probably met me at </a:t>
            </a:r>
            <a:r>
              <a:rPr b="0" i="1" lang="en-US" sz="2200" spc="-1" strike="noStrike">
                <a:solidFill>
                  <a:srgbClr val="333333"/>
                </a:solidFill>
                <a:latin typeface="Noto Sans Regular"/>
              </a:rPr>
              <a:t>Philly 2600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Editor of the </a:t>
            </a:r>
            <a:r>
              <a:rPr b="0" i="1" lang="en-US" sz="2200" spc="-1" strike="noStrike">
                <a:solidFill>
                  <a:srgbClr val="333333"/>
                </a:solidFill>
                <a:latin typeface="Noto Sans Regular"/>
              </a:rPr>
              <a:t>N-O-D-E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zines.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Run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networksofphilly.org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1097280" y="4170600"/>
            <a:ext cx="5531760" cy="2047320"/>
          </a:xfrm>
          <a:prstGeom prst="rect">
            <a:avLst/>
          </a:prstGeom>
          <a:ln>
            <a:noFill/>
          </a:ln>
        </p:spPr>
      </p:pic>
      <p:pic>
        <p:nvPicPr>
          <p:cNvPr id="95" name="" descr=""/>
          <p:cNvPicPr/>
          <p:nvPr/>
        </p:nvPicPr>
        <p:blipFill>
          <a:blip r:embed="rId2"/>
          <a:stretch/>
        </p:blipFill>
        <p:spPr>
          <a:xfrm>
            <a:off x="7498080" y="2286000"/>
            <a:ext cx="2194560" cy="2194560"/>
          </a:xfrm>
          <a:prstGeom prst="rect">
            <a:avLst/>
          </a:prstGeom>
          <a:ln>
            <a:noFill/>
          </a:ln>
        </p:spPr>
      </p:pic>
      <p:pic>
        <p:nvPicPr>
          <p:cNvPr id="96" name="" descr=""/>
          <p:cNvPicPr/>
          <p:nvPr/>
        </p:nvPicPr>
        <p:blipFill>
          <a:blip r:embed="rId3"/>
          <a:stretch/>
        </p:blipFill>
        <p:spPr>
          <a:xfrm>
            <a:off x="5475240" y="2103120"/>
            <a:ext cx="1931400" cy="457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Bell Atlantic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78" name="TextShape 2"/>
          <p:cNvSpPr txBox="1"/>
          <p:nvPr/>
        </p:nvSpPr>
        <p:spPr>
          <a:xfrm>
            <a:off x="720000" y="1584000"/>
            <a:ext cx="897264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Operated 1984 – 2000 as one of the 7 RBOCs.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Was parent of of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New Jersey Bell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,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Bell of Pennsylvania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,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Diamond State Telephone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, and the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C&amp;P Telephone 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companies.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At its peak, it was the second largest telephone company in the USA with operations in 23 countries and 13 states.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1"/>
          <a:stretch/>
        </p:blipFill>
        <p:spPr>
          <a:xfrm>
            <a:off x="548640" y="4023360"/>
            <a:ext cx="3880800" cy="2580480"/>
          </a:xfrm>
          <a:prstGeom prst="rect">
            <a:avLst/>
          </a:prstGeom>
          <a:ln>
            <a:noFill/>
          </a:ln>
        </p:spPr>
      </p:pic>
      <p:pic>
        <p:nvPicPr>
          <p:cNvPr id="180" name="" descr=""/>
          <p:cNvPicPr/>
          <p:nvPr/>
        </p:nvPicPr>
        <p:blipFill>
          <a:blip r:embed="rId2"/>
          <a:stretch/>
        </p:blipFill>
        <p:spPr>
          <a:xfrm>
            <a:off x="5669280" y="4572000"/>
            <a:ext cx="3580920" cy="1275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Verizon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82" name="TextShape 2"/>
          <p:cNvSpPr txBox="1"/>
          <p:nvPr/>
        </p:nvSpPr>
        <p:spPr>
          <a:xfrm>
            <a:off x="720000" y="1584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Carries telephone and Internet services within Philadelphia and is </a:t>
            </a:r>
            <a:r>
              <a:rPr b="0" i="1" lang="en-US" sz="2200" spc="-1" strike="noStrike">
                <a:solidFill>
                  <a:srgbClr val="333333"/>
                </a:solidFill>
                <a:latin typeface="Noto Sans Regular"/>
              </a:rPr>
              <a:t>the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current telephone provider for the city.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Formed in 2000 after merger between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Bell Atlantic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and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GTE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83" name="" descr=""/>
          <p:cNvPicPr/>
          <p:nvPr/>
        </p:nvPicPr>
        <p:blipFill>
          <a:blip r:embed="rId1"/>
          <a:stretch/>
        </p:blipFill>
        <p:spPr>
          <a:xfrm>
            <a:off x="699120" y="3574800"/>
            <a:ext cx="2501280" cy="3100320"/>
          </a:xfrm>
          <a:prstGeom prst="rect">
            <a:avLst/>
          </a:prstGeom>
          <a:ln>
            <a:noFill/>
          </a:ln>
        </p:spPr>
      </p:pic>
      <p:pic>
        <p:nvPicPr>
          <p:cNvPr id="184" name="" descr=""/>
          <p:cNvPicPr/>
          <p:nvPr/>
        </p:nvPicPr>
        <p:blipFill>
          <a:blip r:embed="rId2"/>
          <a:stretch/>
        </p:blipFill>
        <p:spPr>
          <a:xfrm>
            <a:off x="3191760" y="3558600"/>
            <a:ext cx="4049280" cy="3116520"/>
          </a:xfrm>
          <a:prstGeom prst="rect">
            <a:avLst/>
          </a:prstGeom>
          <a:ln>
            <a:noFill/>
          </a:ln>
        </p:spPr>
      </p:pic>
      <p:pic>
        <p:nvPicPr>
          <p:cNvPr id="185" name="" descr=""/>
          <p:cNvPicPr/>
          <p:nvPr/>
        </p:nvPicPr>
        <p:blipFill>
          <a:blip r:embed="rId3"/>
          <a:stretch/>
        </p:blipFill>
        <p:spPr>
          <a:xfrm>
            <a:off x="6500880" y="4206240"/>
            <a:ext cx="3283200" cy="1554480"/>
          </a:xfrm>
          <a:prstGeom prst="rect">
            <a:avLst/>
          </a:prstGeom>
          <a:ln>
            <a:noFill/>
          </a:ln>
        </p:spPr>
      </p:pic>
      <p:pic>
        <p:nvPicPr>
          <p:cNvPr id="186" name="" descr=""/>
          <p:cNvPicPr/>
          <p:nvPr/>
        </p:nvPicPr>
        <p:blipFill>
          <a:blip r:embed="rId4"/>
          <a:stretch/>
        </p:blipFill>
        <p:spPr>
          <a:xfrm>
            <a:off x="7749360" y="3047400"/>
            <a:ext cx="1303200" cy="975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Zayo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88" name="TextShape 2"/>
          <p:cNvSpPr txBox="1"/>
          <p:nvPr/>
        </p:nvSpPr>
        <p:spPr>
          <a:xfrm>
            <a:off x="720000" y="1584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Founded in 2007, is a fiber network with 130,000 route miles of fiber laid in North America.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Tier 1 Network Operator.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Also work installing small cells.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89" name="" descr=""/>
          <p:cNvPicPr/>
          <p:nvPr/>
        </p:nvPicPr>
        <p:blipFill>
          <a:blip r:embed="rId1"/>
          <a:stretch/>
        </p:blipFill>
        <p:spPr>
          <a:xfrm>
            <a:off x="1188720" y="3585240"/>
            <a:ext cx="4297680" cy="2907000"/>
          </a:xfrm>
          <a:prstGeom prst="rect">
            <a:avLst/>
          </a:prstGeom>
          <a:ln>
            <a:noFill/>
          </a:ln>
        </p:spPr>
      </p:pic>
      <p:pic>
        <p:nvPicPr>
          <p:cNvPr id="190" name="" descr=""/>
          <p:cNvPicPr/>
          <p:nvPr/>
        </p:nvPicPr>
        <p:blipFill>
          <a:blip r:embed="rId2"/>
          <a:stretch/>
        </p:blipFill>
        <p:spPr>
          <a:xfrm>
            <a:off x="5884920" y="3840480"/>
            <a:ext cx="3716280" cy="2377440"/>
          </a:xfrm>
          <a:prstGeom prst="rect">
            <a:avLst/>
          </a:prstGeom>
          <a:ln>
            <a:noFill/>
          </a:ln>
        </p:spPr>
      </p:pic>
      <p:pic>
        <p:nvPicPr>
          <p:cNvPr id="191" name="" descr=""/>
          <p:cNvPicPr/>
          <p:nvPr/>
        </p:nvPicPr>
        <p:blipFill>
          <a:blip r:embed="rId3"/>
          <a:stretch/>
        </p:blipFill>
        <p:spPr>
          <a:xfrm>
            <a:off x="5852160" y="2286000"/>
            <a:ext cx="3446280" cy="73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Antennae &amp; Other Devices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1"/>
          <a:stretch/>
        </p:blipFill>
        <p:spPr>
          <a:xfrm>
            <a:off x="2926080" y="1371600"/>
            <a:ext cx="3657600" cy="5188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Small Cell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95" name="TextShape 2"/>
          <p:cNvSpPr txBox="1"/>
          <p:nvPr/>
        </p:nvSpPr>
        <p:spPr>
          <a:xfrm>
            <a:off x="720000" y="1584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Low-powered cellular radio access nodes.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Range of 10 meters to a few kilometers.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Crown Castle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installs Fiber and Small Cells in the North East, bought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Lightower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, a northeastern network provider 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in 2017.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1"/>
          <a:stretch/>
        </p:blipFill>
        <p:spPr>
          <a:xfrm>
            <a:off x="6819840" y="3566160"/>
            <a:ext cx="2598480" cy="2734560"/>
          </a:xfrm>
          <a:prstGeom prst="rect">
            <a:avLst/>
          </a:prstGeom>
          <a:ln>
            <a:noFill/>
          </a:ln>
        </p:spPr>
      </p:pic>
      <p:pic>
        <p:nvPicPr>
          <p:cNvPr id="197" name="" descr=""/>
          <p:cNvPicPr/>
          <p:nvPr/>
        </p:nvPicPr>
        <p:blipFill>
          <a:blip r:embed="rId2"/>
          <a:stretch/>
        </p:blipFill>
        <p:spPr>
          <a:xfrm>
            <a:off x="1005840" y="3902760"/>
            <a:ext cx="3492360" cy="2680920"/>
          </a:xfrm>
          <a:prstGeom prst="rect">
            <a:avLst/>
          </a:prstGeom>
          <a:ln>
            <a:noFill/>
          </a:ln>
        </p:spPr>
      </p:pic>
      <p:pic>
        <p:nvPicPr>
          <p:cNvPr id="198" name="" descr=""/>
          <p:cNvPicPr/>
          <p:nvPr/>
        </p:nvPicPr>
        <p:blipFill>
          <a:blip r:embed="rId3"/>
          <a:stretch/>
        </p:blipFill>
        <p:spPr>
          <a:xfrm>
            <a:off x="4114800" y="4206240"/>
            <a:ext cx="3017520" cy="1887120"/>
          </a:xfrm>
          <a:prstGeom prst="rect">
            <a:avLst/>
          </a:prstGeom>
          <a:ln>
            <a:noFill/>
          </a:ln>
        </p:spPr>
      </p:pic>
      <p:pic>
        <p:nvPicPr>
          <p:cNvPr id="199" name="" descr=""/>
          <p:cNvPicPr/>
          <p:nvPr/>
        </p:nvPicPr>
        <p:blipFill>
          <a:blip r:embed="rId4"/>
          <a:stretch/>
        </p:blipFill>
        <p:spPr>
          <a:xfrm>
            <a:off x="6777720" y="1686240"/>
            <a:ext cx="2914920" cy="782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Distributed Antenna Systems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01" name="TextShape 2"/>
          <p:cNvSpPr txBox="1"/>
          <p:nvPr/>
        </p:nvSpPr>
        <p:spPr>
          <a:xfrm>
            <a:off x="720000" y="1584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Expand cell coverage, adding capacity in under-serviced areas.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Repeater vs Active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Usually cover different frequencies and different carriers.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These units are manufactured by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JMA Wireless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2423520" y="3840480"/>
            <a:ext cx="4343040" cy="277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LinkPHL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04" name="TextShape 2"/>
          <p:cNvSpPr txBox="1"/>
          <p:nvPr/>
        </p:nvSpPr>
        <p:spPr>
          <a:xfrm>
            <a:off x="720000" y="1584000"/>
            <a:ext cx="549792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Provide free WiFI access, mobile device charging, phone calls, access to municipal/emergency services, maps, directions.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Each LinkPHL kiosk has three cameras, and microphones, among other sensors.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Created by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Intersection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(formerly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Titan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)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, with investment from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Alphabet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205" name="" descr=""/>
          <p:cNvPicPr/>
          <p:nvPr/>
        </p:nvPicPr>
        <p:blipFill>
          <a:blip r:embed="rId1"/>
          <a:stretch/>
        </p:blipFill>
        <p:spPr>
          <a:xfrm>
            <a:off x="6492240" y="2103120"/>
            <a:ext cx="3162240" cy="4023360"/>
          </a:xfrm>
          <a:prstGeom prst="rect">
            <a:avLst/>
          </a:prstGeom>
          <a:ln>
            <a:noFill/>
          </a:ln>
        </p:spPr>
      </p:pic>
      <p:pic>
        <p:nvPicPr>
          <p:cNvPr id="206" name="" descr=""/>
          <p:cNvPicPr/>
          <p:nvPr/>
        </p:nvPicPr>
        <p:blipFill>
          <a:blip r:embed="rId2"/>
          <a:stretch/>
        </p:blipFill>
        <p:spPr>
          <a:xfrm>
            <a:off x="3291840" y="5486400"/>
            <a:ext cx="2526120" cy="273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LinkPHL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1"/>
          <a:stretch/>
        </p:blipFill>
        <p:spPr>
          <a:xfrm>
            <a:off x="1005840" y="1380240"/>
            <a:ext cx="2429280" cy="5294880"/>
          </a:xfrm>
          <a:prstGeom prst="rect">
            <a:avLst/>
          </a:prstGeom>
          <a:ln>
            <a:noFill/>
          </a:ln>
        </p:spPr>
      </p:pic>
      <p:pic>
        <p:nvPicPr>
          <p:cNvPr id="209" name="" descr=""/>
          <p:cNvPicPr/>
          <p:nvPr/>
        </p:nvPicPr>
        <p:blipFill>
          <a:blip r:embed="rId2"/>
          <a:stretch/>
        </p:blipFill>
        <p:spPr>
          <a:xfrm>
            <a:off x="4297680" y="1280160"/>
            <a:ext cx="3822480" cy="5477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Police Cameras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11" name="TextShape 2"/>
          <p:cNvSpPr txBox="1"/>
          <p:nvPr/>
        </p:nvSpPr>
        <p:spPr>
          <a:xfrm>
            <a:off x="720000" y="1584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Have been in the city since 2009, many are thought to be broken and in disrepair.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Cameras automatically follow movement. Anyone watching?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1"/>
          <a:stretch/>
        </p:blipFill>
        <p:spPr>
          <a:xfrm>
            <a:off x="2432520" y="3043080"/>
            <a:ext cx="4708800" cy="3531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Not Covered Yet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14" name="TextShape 2"/>
          <p:cNvSpPr txBox="1"/>
          <p:nvPr/>
        </p:nvSpPr>
        <p:spPr>
          <a:xfrm>
            <a:off x="720000" y="1584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Payphones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Parking Kiosks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Transit Kiosks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Shotspotters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Ricochet (anything left?)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More?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215" name="" descr=""/>
          <p:cNvPicPr/>
          <p:nvPr/>
        </p:nvPicPr>
        <p:blipFill>
          <a:blip r:embed="rId1"/>
          <a:stretch/>
        </p:blipFill>
        <p:spPr>
          <a:xfrm>
            <a:off x="5760720" y="1546200"/>
            <a:ext cx="3304440" cy="2202840"/>
          </a:xfrm>
          <a:prstGeom prst="rect">
            <a:avLst/>
          </a:prstGeom>
          <a:ln>
            <a:noFill/>
          </a:ln>
        </p:spPr>
      </p:pic>
      <p:pic>
        <p:nvPicPr>
          <p:cNvPr id="216" name="" descr=""/>
          <p:cNvPicPr/>
          <p:nvPr/>
        </p:nvPicPr>
        <p:blipFill>
          <a:blip r:embed="rId2"/>
          <a:stretch/>
        </p:blipFill>
        <p:spPr>
          <a:xfrm>
            <a:off x="6455880" y="3873960"/>
            <a:ext cx="2688120" cy="2709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How did this start?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720000" y="1584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Ingrid Burrington’s Book, </a:t>
            </a:r>
            <a:r>
              <a:rPr b="0" i="1" lang="en-US" sz="2200" spc="-1" strike="noStrike">
                <a:solidFill>
                  <a:srgbClr val="333333"/>
                </a:solidFill>
                <a:latin typeface="Noto Sans Regular"/>
              </a:rPr>
              <a:t>Networks of New York: An Illustrated Field Guide to Urban Internet Infrastructure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(2016)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457200" y="2468880"/>
            <a:ext cx="5340240" cy="2322720"/>
          </a:xfrm>
          <a:prstGeom prst="rect">
            <a:avLst/>
          </a:prstGeom>
          <a:ln>
            <a:noFill/>
          </a:ln>
        </p:spPr>
      </p:pic>
      <p:pic>
        <p:nvPicPr>
          <p:cNvPr id="100" name="" descr=""/>
          <p:cNvPicPr/>
          <p:nvPr/>
        </p:nvPicPr>
        <p:blipFill>
          <a:blip r:embed="rId2"/>
          <a:stretch/>
        </p:blipFill>
        <p:spPr>
          <a:xfrm>
            <a:off x="4663440" y="4648680"/>
            <a:ext cx="2609640" cy="1752120"/>
          </a:xfrm>
          <a:prstGeom prst="rect">
            <a:avLst/>
          </a:prstGeom>
          <a:ln>
            <a:noFill/>
          </a:ln>
        </p:spPr>
      </p:pic>
      <p:pic>
        <p:nvPicPr>
          <p:cNvPr id="101" name="" descr=""/>
          <p:cNvPicPr/>
          <p:nvPr/>
        </p:nvPicPr>
        <p:blipFill>
          <a:blip r:embed="rId3"/>
          <a:stretch/>
        </p:blipFill>
        <p:spPr>
          <a:xfrm>
            <a:off x="7490520" y="2795760"/>
            <a:ext cx="1869480" cy="2964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Sight Seeing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5669280" y="1233000"/>
            <a:ext cx="3809520" cy="5076360"/>
          </a:xfrm>
          <a:prstGeom prst="rect">
            <a:avLst/>
          </a:prstGeom>
          <a:ln>
            <a:noFill/>
          </a:ln>
        </p:spPr>
      </p:pic>
      <p:pic>
        <p:nvPicPr>
          <p:cNvPr id="219" name="" descr=""/>
          <p:cNvPicPr/>
          <p:nvPr/>
        </p:nvPicPr>
        <p:blipFill>
          <a:blip r:embed="rId2"/>
          <a:stretch/>
        </p:blipFill>
        <p:spPr>
          <a:xfrm>
            <a:off x="741600" y="2560320"/>
            <a:ext cx="4599000" cy="2743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401 N Broad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21" name="TextShape 2"/>
          <p:cNvSpPr txBox="1"/>
          <p:nvPr/>
        </p:nvSpPr>
        <p:spPr>
          <a:xfrm>
            <a:off x="720000" y="1584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Terminal Commerce Building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, this 14-story concrete building was built between 1929 and 1931 by the Reading Company.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Largest carrier hotel within Philadelphia with over 80 carriers as of 2015.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222" name="" descr=""/>
          <p:cNvPicPr/>
          <p:nvPr/>
        </p:nvPicPr>
        <p:blipFill>
          <a:blip r:embed="rId1"/>
          <a:stretch/>
        </p:blipFill>
        <p:spPr>
          <a:xfrm>
            <a:off x="3291840" y="3474720"/>
            <a:ext cx="3813840" cy="2860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Three Logan Square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24" name="TextShape 2"/>
          <p:cNvSpPr txBox="1"/>
          <p:nvPr/>
        </p:nvSpPr>
        <p:spPr>
          <a:xfrm>
            <a:off x="720000" y="1584000"/>
            <a:ext cx="549792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Formerly the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Bell Atlantic Tower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, this 55-story office building was erected in 1991.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After Bell split up, the Philadelphia-based Baby Bell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Bell Atlantic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headquartered within the building until 1996 when it purchased New York City-based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NYNEX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and moved operations to New York.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Still houses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Verizon Communications of Pennsylvania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HQ.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225" name="" descr=""/>
          <p:cNvPicPr/>
          <p:nvPr/>
        </p:nvPicPr>
        <p:blipFill>
          <a:blip r:embed="rId1"/>
          <a:stretch/>
        </p:blipFill>
        <p:spPr>
          <a:xfrm>
            <a:off x="6352920" y="1280160"/>
            <a:ext cx="3431160" cy="4572000"/>
          </a:xfrm>
          <a:prstGeom prst="rect">
            <a:avLst/>
          </a:prstGeom>
          <a:ln>
            <a:noFill/>
          </a:ln>
        </p:spPr>
      </p:pic>
      <p:pic>
        <p:nvPicPr>
          <p:cNvPr id="226" name="" descr=""/>
          <p:cNvPicPr/>
          <p:nvPr/>
        </p:nvPicPr>
        <p:blipFill>
          <a:blip r:embed="rId2"/>
          <a:stretch/>
        </p:blipFill>
        <p:spPr>
          <a:xfrm>
            <a:off x="8301960" y="5212080"/>
            <a:ext cx="1573560" cy="1573560"/>
          </a:xfrm>
          <a:prstGeom prst="rect">
            <a:avLst/>
          </a:prstGeom>
          <a:ln>
            <a:noFill/>
          </a:ln>
        </p:spPr>
      </p:pic>
      <p:pic>
        <p:nvPicPr>
          <p:cNvPr id="227" name="" descr=""/>
          <p:cNvPicPr/>
          <p:nvPr/>
        </p:nvPicPr>
        <p:blipFill>
          <a:blip r:embed="rId3"/>
          <a:stretch/>
        </p:blipFill>
        <p:spPr>
          <a:xfrm>
            <a:off x="5693040" y="6047280"/>
            <a:ext cx="2536560" cy="536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Comcast Center &amp; CTC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29" name="TextShape 2"/>
          <p:cNvSpPr txBox="1"/>
          <p:nvPr/>
        </p:nvSpPr>
        <p:spPr>
          <a:xfrm>
            <a:off x="3291840" y="1371600"/>
            <a:ext cx="3200400" cy="4576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Comcast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started as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American Cable Systems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in 1963.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Comcast Center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is a 58-story building built between 2005 and 2008, and is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Comcast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’s HQ.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Comcast Technology Center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is a 60-story building built between 2014 and 2017.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230" name="" descr=""/>
          <p:cNvPicPr/>
          <p:nvPr/>
        </p:nvPicPr>
        <p:blipFill>
          <a:blip r:embed="rId1"/>
          <a:stretch/>
        </p:blipFill>
        <p:spPr>
          <a:xfrm>
            <a:off x="91440" y="1645920"/>
            <a:ext cx="3282840" cy="4374360"/>
          </a:xfrm>
          <a:prstGeom prst="rect">
            <a:avLst/>
          </a:prstGeom>
          <a:ln>
            <a:noFill/>
          </a:ln>
        </p:spPr>
      </p:pic>
      <p:pic>
        <p:nvPicPr>
          <p:cNvPr id="231" name="" descr=""/>
          <p:cNvPicPr/>
          <p:nvPr/>
        </p:nvPicPr>
        <p:blipFill>
          <a:blip r:embed="rId2"/>
          <a:stretch/>
        </p:blipFill>
        <p:spPr>
          <a:xfrm>
            <a:off x="6675120" y="1462320"/>
            <a:ext cx="3291840" cy="5029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500 South 27th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33" name="TextShape 2"/>
          <p:cNvSpPr txBox="1"/>
          <p:nvPr/>
        </p:nvSpPr>
        <p:spPr>
          <a:xfrm>
            <a:off x="720000" y="1584000"/>
            <a:ext cx="47664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AT&amp;T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building presumably used for continued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AT&amp;T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service and collocation for other telephone companies.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Built 1967 by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Bell Telephone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to replace an older exchange at 17th and the Parkway.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Situated near railroad lines by the Schuylkill.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234" name="" descr=""/>
          <p:cNvPicPr/>
          <p:nvPr/>
        </p:nvPicPr>
        <p:blipFill>
          <a:blip r:embed="rId1"/>
          <a:stretch/>
        </p:blipFill>
        <p:spPr>
          <a:xfrm>
            <a:off x="5623920" y="865440"/>
            <a:ext cx="4160160" cy="2739960"/>
          </a:xfrm>
          <a:prstGeom prst="rect">
            <a:avLst/>
          </a:prstGeom>
          <a:ln>
            <a:noFill/>
          </a:ln>
        </p:spPr>
      </p:pic>
      <p:pic>
        <p:nvPicPr>
          <p:cNvPr id="235" name="" descr=""/>
          <p:cNvPicPr/>
          <p:nvPr/>
        </p:nvPicPr>
        <p:blipFill>
          <a:blip r:embed="rId2"/>
          <a:stretch/>
        </p:blipFill>
        <p:spPr>
          <a:xfrm>
            <a:off x="6400800" y="3239640"/>
            <a:ext cx="3506760" cy="1972440"/>
          </a:xfrm>
          <a:prstGeom prst="rect">
            <a:avLst/>
          </a:prstGeom>
          <a:ln>
            <a:noFill/>
          </a:ln>
        </p:spPr>
      </p:pic>
      <p:pic>
        <p:nvPicPr>
          <p:cNvPr id="236" name="" descr=""/>
          <p:cNvPicPr/>
          <p:nvPr/>
        </p:nvPicPr>
        <p:blipFill>
          <a:blip r:embed="rId3"/>
          <a:stretch/>
        </p:blipFill>
        <p:spPr>
          <a:xfrm>
            <a:off x="6217920" y="5099760"/>
            <a:ext cx="2103120" cy="1666800"/>
          </a:xfrm>
          <a:prstGeom prst="rect">
            <a:avLst/>
          </a:prstGeom>
          <a:ln>
            <a:noFill/>
          </a:ln>
        </p:spPr>
      </p:pic>
      <p:pic>
        <p:nvPicPr>
          <p:cNvPr id="237" name="" descr=""/>
          <p:cNvPicPr/>
          <p:nvPr/>
        </p:nvPicPr>
        <p:blipFill>
          <a:blip r:embed="rId4"/>
          <a:stretch/>
        </p:blipFill>
        <p:spPr>
          <a:xfrm>
            <a:off x="3339720" y="5380560"/>
            <a:ext cx="2421000" cy="1111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Right To Know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39" name="TextShape 2"/>
          <p:cNvSpPr txBox="1"/>
          <p:nvPr/>
        </p:nvSpPr>
        <p:spPr>
          <a:xfrm>
            <a:off x="720000" y="1584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Created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Right To Know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requests that will be submitted to various organizations within the Philadelphia government in an attempt to gain information on surveillance equipment deployed throughout the city.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inspired by the </a:t>
            </a:r>
            <a:r>
              <a:rPr b="0" i="1" lang="en-US" sz="2200" spc="-1" strike="noStrike">
                <a:solidFill>
                  <a:srgbClr val="333333"/>
                </a:solidFill>
                <a:latin typeface="Noto Sans Regular"/>
              </a:rPr>
              <a:t>Aaron Swartz Day Police Surveillance Project #ASDPSP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and information brought to light via "The Wiretap Room" by Ryan Gallagher and Henrik Moltke in </a:t>
            </a:r>
            <a:r>
              <a:rPr b="0" i="1" lang="en-US" sz="2200" spc="-1" strike="noStrike">
                <a:solidFill>
                  <a:srgbClr val="333333"/>
                </a:solidFill>
                <a:latin typeface="Noto Sans Regular"/>
              </a:rPr>
              <a:t>The Intercept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Requests filed through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MuckRock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, https://www.muckrock.com/project/philadelphia-police-surveillance-project-305/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240" name="" descr=""/>
          <p:cNvPicPr/>
          <p:nvPr/>
        </p:nvPicPr>
        <p:blipFill>
          <a:blip r:embed="rId1"/>
          <a:stretch/>
        </p:blipFill>
        <p:spPr>
          <a:xfrm>
            <a:off x="5347800" y="5355360"/>
            <a:ext cx="3704760" cy="1228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Right to Know Request List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42" name="TextShape 2"/>
          <p:cNvSpPr txBox="1"/>
          <p:nvPr/>
        </p:nvSpPr>
        <p:spPr>
          <a:xfrm>
            <a:off x="720000" y="1584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GUNSHOT DETECTION MICROPHONES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IMSI-CATCHER EQUIPMENT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SOCIAL MEDIA MONITORING SOFTWARE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PREDICTIVE SOFTWARE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FEDERAL MOUS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AUTOMATED LICENSE PLATE READERS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FLIR THERMAL CAMERAS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FACIAL RECOGNITION SOFTWARE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UNMANNED AERIEL VEHICLES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BODY WORN CAMERAS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What’s Next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244" name="TextShape 2"/>
          <p:cNvSpPr txBox="1"/>
          <p:nvPr/>
        </p:nvSpPr>
        <p:spPr>
          <a:xfrm>
            <a:off x="720000" y="1584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More walking around and looking at things.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Refreshing the Right to Know requests.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Ask for help to identify things I can’t identify, https://github.com/networksofphilly/unidentified-infrastructure-objects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Walking tours?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Questions?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246" name="" descr=""/>
          <p:cNvPicPr/>
          <p:nvPr/>
        </p:nvPicPr>
        <p:blipFill>
          <a:blip r:embed="rId1"/>
          <a:stretch/>
        </p:blipFill>
        <p:spPr>
          <a:xfrm>
            <a:off x="1847520" y="1470960"/>
            <a:ext cx="6476760" cy="4857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720000" y="216000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567000" y="640080"/>
            <a:ext cx="4462200" cy="5606640"/>
          </a:xfrm>
          <a:prstGeom prst="rect">
            <a:avLst/>
          </a:prstGeom>
          <a:ln>
            <a:noFill/>
          </a:ln>
        </p:spPr>
      </p:pic>
      <p:pic>
        <p:nvPicPr>
          <p:cNvPr id="104" name="" descr=""/>
          <p:cNvPicPr/>
          <p:nvPr/>
        </p:nvPicPr>
        <p:blipFill>
          <a:blip r:embed="rId2"/>
          <a:stretch/>
        </p:blipFill>
        <p:spPr>
          <a:xfrm>
            <a:off x="5212080" y="820440"/>
            <a:ext cx="4138560" cy="5306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Look at the ground a lot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91440" y="4297680"/>
            <a:ext cx="4457520" cy="2381040"/>
          </a:xfrm>
          <a:prstGeom prst="rect">
            <a:avLst/>
          </a:prstGeom>
          <a:ln>
            <a:noFill/>
          </a:ln>
        </p:spPr>
      </p:pic>
      <p:pic>
        <p:nvPicPr>
          <p:cNvPr id="107" name="" descr=""/>
          <p:cNvPicPr/>
          <p:nvPr/>
        </p:nvPicPr>
        <p:blipFill>
          <a:blip r:embed="rId2"/>
          <a:stretch/>
        </p:blipFill>
        <p:spPr>
          <a:xfrm>
            <a:off x="4878000" y="1828800"/>
            <a:ext cx="4997520" cy="3822840"/>
          </a:xfrm>
          <a:prstGeom prst="rect">
            <a:avLst/>
          </a:prstGeom>
          <a:ln>
            <a:noFill/>
          </a:ln>
        </p:spPr>
      </p:pic>
      <p:pic>
        <p:nvPicPr>
          <p:cNvPr id="108" name="" descr=""/>
          <p:cNvPicPr/>
          <p:nvPr/>
        </p:nvPicPr>
        <p:blipFill>
          <a:blip r:embed="rId3"/>
          <a:stretch/>
        </p:blipFill>
        <p:spPr>
          <a:xfrm>
            <a:off x="277920" y="1450440"/>
            <a:ext cx="4271040" cy="2847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Manholes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731520" y="1463040"/>
            <a:ext cx="3850200" cy="514368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2"/>
          <a:stretch/>
        </p:blipFill>
        <p:spPr>
          <a:xfrm>
            <a:off x="4937760" y="1645920"/>
            <a:ext cx="4529880" cy="4529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PECO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720000" y="156348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Formerly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Philadelphia Electric Company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, founded 1881.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Owns 1,607 miles of high-voltage transmission lines, 15,250 square miles of underground distribution cable, and 12,933 miles of aerial distribution lines.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Part of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Exelon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as of 2000.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6295320" y="4214880"/>
            <a:ext cx="2482920" cy="227736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2"/>
          <a:stretch/>
        </p:blipFill>
        <p:spPr>
          <a:xfrm>
            <a:off x="3474720" y="4206240"/>
            <a:ext cx="2309760" cy="228600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3"/>
          <a:stretch/>
        </p:blipFill>
        <p:spPr>
          <a:xfrm>
            <a:off x="548640" y="4205160"/>
            <a:ext cx="2468880" cy="2287080"/>
          </a:xfrm>
          <a:prstGeom prst="rect">
            <a:avLst/>
          </a:prstGeom>
          <a:ln>
            <a:noFill/>
          </a:ln>
        </p:spPr>
      </p:pic>
      <p:pic>
        <p:nvPicPr>
          <p:cNvPr id="117" name="" descr=""/>
          <p:cNvPicPr/>
          <p:nvPr/>
        </p:nvPicPr>
        <p:blipFill>
          <a:blip r:embed="rId4"/>
          <a:stretch/>
        </p:blipFill>
        <p:spPr>
          <a:xfrm>
            <a:off x="6126480" y="2926080"/>
            <a:ext cx="1954800" cy="118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Philadelphia Transportation Co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720000" y="1563480"/>
            <a:ext cx="864000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Main public transit operator from 1940 to 1968.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Replaced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Philadelphia Rapid Transit Company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(PRT) founded in 1902, now replaced by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SEPTA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869040" y="3360240"/>
            <a:ext cx="4434480" cy="2961000"/>
          </a:xfrm>
          <a:prstGeom prst="rect">
            <a:avLst/>
          </a:prstGeom>
          <a:ln>
            <a:noFill/>
          </a:ln>
        </p:spPr>
      </p:pic>
      <p:pic>
        <p:nvPicPr>
          <p:cNvPr id="121" name="" descr=""/>
          <p:cNvPicPr/>
          <p:nvPr/>
        </p:nvPicPr>
        <p:blipFill>
          <a:blip r:embed="rId2"/>
          <a:stretch/>
        </p:blipFill>
        <p:spPr>
          <a:xfrm>
            <a:off x="6090480" y="3852360"/>
            <a:ext cx="2962080" cy="1542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720000" y="300960"/>
            <a:ext cx="8855640" cy="1262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r>
              <a:rPr b="1" lang="en-US" sz="4400" spc="-1" strike="noStrike">
                <a:solidFill>
                  <a:srgbClr val="333333"/>
                </a:solidFill>
                <a:latin typeface="Noto Sans Regular"/>
              </a:rPr>
              <a:t>Bell Telephone Company</a:t>
            </a:r>
            <a:endParaRPr b="1" lang="en-US" sz="4400" spc="-1" strike="noStrike">
              <a:solidFill>
                <a:srgbClr val="333333"/>
              </a:solidFill>
              <a:latin typeface="Noto Sans Regular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548640" y="1620000"/>
            <a:ext cx="9052560" cy="438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Autofit/>
          </a:bodyPr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Bell Telephone Company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began as a company in 1879.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Bell Telephone Company of Pennsylvania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 started the same year.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Bell was broken up in 1984, Philly’s RBOC became </a:t>
            </a:r>
            <a:r>
              <a:rPr b="1" lang="en-US" sz="2200" spc="-1" strike="noStrike">
                <a:solidFill>
                  <a:srgbClr val="333333"/>
                </a:solidFill>
                <a:latin typeface="Noto Sans Regular"/>
              </a:rPr>
              <a:t>Bell Atlantic</a:t>
            </a:r>
            <a:r>
              <a:rPr b="0" lang="en-US" sz="2200" spc="-1" strike="noStrike">
                <a:solidFill>
                  <a:srgbClr val="333333"/>
                </a:solidFill>
                <a:latin typeface="Noto Sans Regular"/>
              </a:rPr>
              <a:t>.</a:t>
            </a: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  <a:p>
            <a:pPr marL="432000" indent="-324000">
              <a:spcAft>
                <a:spcPts val="1108"/>
              </a:spcAft>
              <a:buClr>
                <a:srgbClr val="ef2929"/>
              </a:buClr>
              <a:buSzPct val="45000"/>
              <a:buFont typeface="Wingdings" charset="2"/>
              <a:buChar char=""/>
            </a:pPr>
            <a:endParaRPr b="0" lang="en-US" sz="2200" spc="-1" strike="noStrike">
              <a:solidFill>
                <a:srgbClr val="333333"/>
              </a:solidFill>
              <a:latin typeface="Noto Sans Regular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775800" y="4389120"/>
            <a:ext cx="2516040" cy="2103120"/>
          </a:xfrm>
          <a:prstGeom prst="rect">
            <a:avLst/>
          </a:prstGeom>
          <a:ln>
            <a:noFill/>
          </a:ln>
        </p:spPr>
      </p:pic>
      <p:pic>
        <p:nvPicPr>
          <p:cNvPr id="125" name="" descr=""/>
          <p:cNvPicPr/>
          <p:nvPr/>
        </p:nvPicPr>
        <p:blipFill>
          <a:blip r:embed="rId2"/>
          <a:stretch/>
        </p:blipFill>
        <p:spPr>
          <a:xfrm>
            <a:off x="3108960" y="4389120"/>
            <a:ext cx="2053440" cy="2103120"/>
          </a:xfrm>
          <a:prstGeom prst="rect">
            <a:avLst/>
          </a:prstGeom>
          <a:ln>
            <a:noFill/>
          </a:ln>
        </p:spPr>
      </p:pic>
      <p:pic>
        <p:nvPicPr>
          <p:cNvPr id="126" name="" descr=""/>
          <p:cNvPicPr/>
          <p:nvPr/>
        </p:nvPicPr>
        <p:blipFill>
          <a:blip r:embed="rId3"/>
          <a:stretch/>
        </p:blipFill>
        <p:spPr>
          <a:xfrm>
            <a:off x="5162400" y="4389120"/>
            <a:ext cx="2296440" cy="2094480"/>
          </a:xfrm>
          <a:prstGeom prst="rect">
            <a:avLst/>
          </a:prstGeom>
          <a:ln>
            <a:noFill/>
          </a:ln>
        </p:spPr>
      </p:pic>
      <p:pic>
        <p:nvPicPr>
          <p:cNvPr id="127" name="" descr=""/>
          <p:cNvPicPr/>
          <p:nvPr/>
        </p:nvPicPr>
        <p:blipFill>
          <a:blip r:embed="rId4"/>
          <a:stretch/>
        </p:blipFill>
        <p:spPr>
          <a:xfrm>
            <a:off x="7406640" y="4389120"/>
            <a:ext cx="2384640" cy="2094480"/>
          </a:xfrm>
          <a:prstGeom prst="rect">
            <a:avLst/>
          </a:prstGeom>
          <a:ln>
            <a:noFill/>
          </a:ln>
        </p:spPr>
      </p:pic>
      <p:pic>
        <p:nvPicPr>
          <p:cNvPr id="128" name="" descr=""/>
          <p:cNvPicPr/>
          <p:nvPr/>
        </p:nvPicPr>
        <p:blipFill>
          <a:blip r:embed="rId5"/>
          <a:stretch/>
        </p:blipFill>
        <p:spPr>
          <a:xfrm>
            <a:off x="8345520" y="182880"/>
            <a:ext cx="1621440" cy="1645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4110</TotalTime>
  <Application>LibreOffice/6.3.1.2$Windows_X86_64 LibreOffice_project/b79626edf0065ac373bd1df5c28bd630b4424273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2022-05-07T22:05:41Z</dcterms:created>
  <dc:creator/>
  <dc:description/>
  <dc:language>en-US</dc:language>
  <cp:lastModifiedBy/>
  <cp:lastPrinted>2022-05-14T00:33:38Z</cp:lastPrinted>
  <dcterms:modified xsi:type="dcterms:W3CDTF">2022-05-13T15:52:24Z</dcterms:modified>
  <cp:revision>107</cp:revision>
  <dc:subject/>
  <dc:title>Impress</dc:title>
</cp:coreProperties>
</file>